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98" r:id="rId3"/>
    <p:sldId id="308" r:id="rId4"/>
    <p:sldId id="301" r:id="rId5"/>
    <p:sldId id="316" r:id="rId6"/>
    <p:sldId id="302" r:id="rId7"/>
    <p:sldId id="311" r:id="rId8"/>
    <p:sldId id="333" r:id="rId9"/>
    <p:sldId id="332" r:id="rId10"/>
    <p:sldId id="309" r:id="rId11"/>
    <p:sldId id="310"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77" autoAdjust="0"/>
    <p:restoredTop sz="94660"/>
  </p:normalViewPr>
  <p:slideViewPr>
    <p:cSldViewPr snapToGrid="0">
      <p:cViewPr varScale="1">
        <p:scale>
          <a:sx n="128" d="100"/>
          <a:sy n="128" d="100"/>
        </p:scale>
        <p:origin x="148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tiff>
</file>

<file path=ppt/media/image2.jpeg>
</file>

<file path=ppt/media/image3.png>
</file>

<file path=ppt/media/image4.jpe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8FFA1C-E0E3-440A-A0C5-B0C6A898CDFB}" type="datetimeFigureOut">
              <a:rPr lang="en-US" smtClean="0"/>
              <a:t>3/31/20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A7EE63-CB16-40B2-93B8-6422ED52B9EB}" type="slidenum">
              <a:rPr lang="en-US" smtClean="0"/>
              <a:t>‹#›</a:t>
            </a:fld>
            <a:endParaRPr lang="en-US"/>
          </a:p>
        </p:txBody>
      </p:sp>
    </p:spTree>
    <p:extLst>
      <p:ext uri="{BB962C8B-B14F-4D97-AF65-F5344CB8AC3E}">
        <p14:creationId xmlns:p14="http://schemas.microsoft.com/office/powerpoint/2010/main" val="2596719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1</a:t>
            </a:fld>
            <a:endParaRPr lang="en-US"/>
          </a:p>
        </p:txBody>
      </p:sp>
    </p:spTree>
    <p:extLst>
      <p:ext uri="{BB962C8B-B14F-4D97-AF65-F5344CB8AC3E}">
        <p14:creationId xmlns:p14="http://schemas.microsoft.com/office/powerpoint/2010/main" val="2949138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2</a:t>
            </a:fld>
            <a:endParaRPr lang="en-US"/>
          </a:p>
        </p:txBody>
      </p:sp>
    </p:spTree>
    <p:extLst>
      <p:ext uri="{BB962C8B-B14F-4D97-AF65-F5344CB8AC3E}">
        <p14:creationId xmlns:p14="http://schemas.microsoft.com/office/powerpoint/2010/main" val="2846456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a:prstGeom prst="rect">
            <a:avLst/>
          </a:prstGeom>
          <a:noFill/>
          <a:ln w="12700">
            <a:solidFill>
              <a:prstClr val="black"/>
            </a:solidFill>
          </a:ln>
        </p:spPr>
      </p:sp>
      <p:sp>
        <p:nvSpPr>
          <p:cNvPr id="3" name="Notes Placeholder 2"/>
          <p:cNvSpPr>
            <a:spLocks noGrp="1"/>
          </p:cNvSpPr>
          <p:nvPr>
            <p:ph type="body" idx="1"/>
          </p:nvPr>
        </p:nvSpPr>
        <p:spPr>
          <a:xfrm>
            <a:off x="685800" y="4401822"/>
            <a:ext cx="5486400" cy="3599179"/>
          </a:xfrm>
          <a:prstGeom prst="rect">
            <a:avLst/>
          </a:prstGeom>
        </p:spPr>
        <p:txBody>
          <a:bodyPr/>
          <a:lstStyle/>
          <a:p>
            <a:endParaRPr lang="en-US"/>
          </a:p>
        </p:txBody>
      </p:sp>
    </p:spTree>
    <p:extLst>
      <p:ext uri="{BB962C8B-B14F-4D97-AF65-F5344CB8AC3E}">
        <p14:creationId xmlns:p14="http://schemas.microsoft.com/office/powerpoint/2010/main" val="2996570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4</a:t>
            </a:fld>
            <a:endParaRPr lang="en-US"/>
          </a:p>
        </p:txBody>
      </p:sp>
    </p:spTree>
    <p:extLst>
      <p:ext uri="{BB962C8B-B14F-4D97-AF65-F5344CB8AC3E}">
        <p14:creationId xmlns:p14="http://schemas.microsoft.com/office/powerpoint/2010/main" val="2888205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5</a:t>
            </a:fld>
            <a:endParaRPr lang="en-US"/>
          </a:p>
        </p:txBody>
      </p:sp>
    </p:spTree>
    <p:extLst>
      <p:ext uri="{BB962C8B-B14F-4D97-AF65-F5344CB8AC3E}">
        <p14:creationId xmlns:p14="http://schemas.microsoft.com/office/powerpoint/2010/main" val="2080584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D233FC8-B15D-E744-B4CB-27FD17793D96}" type="slidenum">
              <a:rPr lang="en-US" smtClean="0"/>
              <a:pPr>
                <a:defRPr/>
              </a:pPr>
              <a:t>6</a:t>
            </a:fld>
            <a:endParaRPr lang="en-US"/>
          </a:p>
        </p:txBody>
      </p:sp>
    </p:spTree>
    <p:extLst>
      <p:ext uri="{BB962C8B-B14F-4D97-AF65-F5344CB8AC3E}">
        <p14:creationId xmlns:p14="http://schemas.microsoft.com/office/powerpoint/2010/main" val="15004065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en-US" dirty="0"/>
              <a:t>In the default </a:t>
            </a:r>
            <a:r>
              <a:rPr lang="en-US" dirty="0" err="1"/>
              <a:t>Docker</a:t>
            </a:r>
            <a:r>
              <a:rPr lang="en-US" dirty="0"/>
              <a:t> networking, containers live on a private subnet and can’t communicate directly with containers on other hosts without forwarding ports on the host or using proxies. </a:t>
            </a:r>
          </a:p>
          <a:p>
            <a:pPr marL="0" marR="0" lvl="1"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1" indent="0" algn="l" defTabSz="914400" rtl="0" eaLnBrk="0" fontAlgn="base" latinLnBrk="0" hangingPunct="0">
              <a:lnSpc>
                <a:spcPct val="100000"/>
              </a:lnSpc>
              <a:spcBef>
                <a:spcPct val="30000"/>
              </a:spcBef>
              <a:spcAft>
                <a:spcPct val="0"/>
              </a:spcAft>
              <a:buClrTx/>
              <a:buSzTx/>
              <a:buFontTx/>
              <a:buNone/>
              <a:tabLst/>
              <a:defRPr/>
            </a:pPr>
            <a:r>
              <a:rPr lang="en-US" dirty="0"/>
              <a:t>Through using labels, it is easy to do grouping tasks such as assigning pods to load-balanced groups or moving pods between groups.</a:t>
            </a:r>
          </a:p>
          <a:p>
            <a:endParaRPr lang="en-US" dirty="0"/>
          </a:p>
        </p:txBody>
      </p:sp>
      <p:sp>
        <p:nvSpPr>
          <p:cNvPr id="4" name="Slide Number Placeholder 3"/>
          <p:cNvSpPr>
            <a:spLocks noGrp="1"/>
          </p:cNvSpPr>
          <p:nvPr>
            <p:ph type="sldNum" sz="quarter" idx="10"/>
          </p:nvPr>
        </p:nvSpPr>
        <p:spPr/>
        <p:txBody>
          <a:bodyPr/>
          <a:lstStyle/>
          <a:p>
            <a:pPr>
              <a:defRPr/>
            </a:pPr>
            <a:fld id="{BD233FC8-B15D-E744-B4CB-27FD17793D96}" type="slidenum">
              <a:rPr lang="en-US" smtClean="0"/>
              <a:pPr>
                <a:defRPr/>
              </a:pPr>
              <a:t>7</a:t>
            </a:fld>
            <a:endParaRPr lang="en-US"/>
          </a:p>
        </p:txBody>
      </p:sp>
    </p:spTree>
    <p:extLst>
      <p:ext uri="{BB962C8B-B14F-4D97-AF65-F5344CB8AC3E}">
        <p14:creationId xmlns:p14="http://schemas.microsoft.com/office/powerpoint/2010/main" val="24886583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Services extra info:</a:t>
            </a:r>
          </a:p>
          <a:p>
            <a:pPr marL="628650" lvl="1" indent="-171450">
              <a:buFont typeface="Arial" charset="0"/>
              <a:buChar char="•"/>
            </a:pPr>
            <a:r>
              <a:rPr lang="en-US" dirty="0"/>
              <a:t>Using services provides a layer of abstraction that means applications do not need to know internal details of the service they are calling; for example application code running inside a pod only needs to know the name and port of the database service to call, it does not care how many pods make up the database, or which pod it talked to last time. </a:t>
            </a:r>
          </a:p>
          <a:p>
            <a:pPr marL="628650" lvl="1" indent="-171450">
              <a:buFont typeface="Arial" charset="0"/>
              <a:buChar char="•"/>
            </a:pPr>
            <a:r>
              <a:rPr lang="en-US" dirty="0" err="1"/>
              <a:t>Kubernetes</a:t>
            </a:r>
            <a:r>
              <a:rPr lang="en-US" dirty="0"/>
              <a:t> will set up a DNS server for the cluster that watches for new services and allows them to be addressed by name in application code and configuration files.</a:t>
            </a:r>
          </a:p>
          <a:p>
            <a:pPr marL="628650" lvl="1" indent="-171450">
              <a:buFont typeface="Arial" charset="0"/>
              <a:buChar char="•"/>
            </a:pPr>
            <a:r>
              <a:rPr lang="en-US" dirty="0"/>
              <a:t>It is also possible to set up services which do not point to pods but to other preexisting services such as external APIs or databases.</a:t>
            </a:r>
            <a:endParaRPr lang="en-US" i="1" dirty="0"/>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pPr>
              <a:defRPr/>
            </a:pPr>
            <a:fld id="{BD233FC8-B15D-E744-B4CB-27FD17793D96}" type="slidenum">
              <a:rPr lang="en-US" smtClean="0"/>
              <a:pPr>
                <a:defRPr/>
              </a:pPr>
              <a:t>8</a:t>
            </a:fld>
            <a:endParaRPr lang="en-US"/>
          </a:p>
        </p:txBody>
      </p:sp>
    </p:spTree>
    <p:extLst>
      <p:ext uri="{BB962C8B-B14F-4D97-AF65-F5344CB8AC3E}">
        <p14:creationId xmlns:p14="http://schemas.microsoft.com/office/powerpoint/2010/main" val="11081640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3/31/20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240062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3/31/20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857878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3/31/20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8633030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3/31/20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3515318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DD98B4-F191-4651-B001-EDDFBC28B1FF}" type="datetimeFigureOut">
              <a:rPr lang="en-US" smtClean="0"/>
              <a:t>3/31/20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3003099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DD98B4-F191-4651-B001-EDDFBC28B1FF}" type="datetimeFigureOut">
              <a:rPr lang="en-US" smtClean="0"/>
              <a:t>3/31/20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2915712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DD98B4-F191-4651-B001-EDDFBC28B1FF}" type="datetimeFigureOut">
              <a:rPr lang="en-US" smtClean="0"/>
              <a:t>3/31/20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426122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DD98B4-F191-4651-B001-EDDFBC28B1FF}" type="datetimeFigureOut">
              <a:rPr lang="en-US" smtClean="0"/>
              <a:t>3/31/20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290546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DD98B4-F191-4651-B001-EDDFBC28B1FF}" type="datetimeFigureOut">
              <a:rPr lang="en-US" smtClean="0"/>
              <a:t>3/31/20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622474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D98B4-F191-4651-B001-EDDFBC28B1FF}" type="datetimeFigureOut">
              <a:rPr lang="en-US" smtClean="0"/>
              <a:t>3/31/20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814155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D98B4-F191-4651-B001-EDDFBC28B1FF}" type="datetimeFigureOut">
              <a:rPr lang="en-US" smtClean="0"/>
              <a:t>3/31/20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0255411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DD98B4-F191-4651-B001-EDDFBC28B1FF}" type="datetimeFigureOut">
              <a:rPr lang="en-US" smtClean="0"/>
              <a:t>3/31/20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485BAC-489F-4179-8F13-BD89F260A586}" type="slidenum">
              <a:rPr lang="en-US" smtClean="0"/>
              <a:t>‹#›</a:t>
            </a:fld>
            <a:endParaRPr lang="en-US"/>
          </a:p>
        </p:txBody>
      </p:sp>
    </p:spTree>
    <p:extLst>
      <p:ext uri="{BB962C8B-B14F-4D97-AF65-F5344CB8AC3E}">
        <p14:creationId xmlns:p14="http://schemas.microsoft.com/office/powerpoint/2010/main" val="10624734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616" y="0"/>
            <a:ext cx="8182719"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a:extLst>
              <a:ext uri="{FF2B5EF4-FFF2-40B4-BE49-F238E27FC236}">
                <a16:creationId xmlns:a16="http://schemas.microsoft.com/office/drawing/2014/main" id="{EE411EF9-311E-4FE0-93AE-C335D6A32EBB}"/>
              </a:ext>
            </a:extLst>
          </p:cNvPr>
          <p:cNvSpPr>
            <a:spLocks noGrp="1"/>
          </p:cNvSpPr>
          <p:nvPr>
            <p:ph type="ctrTitle"/>
          </p:nvPr>
        </p:nvSpPr>
        <p:spPr>
          <a:xfrm>
            <a:off x="2284026" y="2043663"/>
            <a:ext cx="4578895" cy="2031055"/>
          </a:xfrm>
        </p:spPr>
        <p:txBody>
          <a:bodyPr>
            <a:normAutofit/>
          </a:bodyPr>
          <a:lstStyle/>
          <a:p>
            <a:r>
              <a:rPr lang="en-US" sz="5600">
                <a:solidFill>
                  <a:srgbClr val="FFFFFF"/>
                </a:solidFill>
              </a:rPr>
              <a:t>ECE 530 Cloud Computing</a:t>
            </a:r>
          </a:p>
        </p:txBody>
      </p:sp>
      <p:sp>
        <p:nvSpPr>
          <p:cNvPr id="3" name="Subtitle 2">
            <a:extLst>
              <a:ext uri="{FF2B5EF4-FFF2-40B4-BE49-F238E27FC236}">
                <a16:creationId xmlns:a16="http://schemas.microsoft.com/office/drawing/2014/main" id="{F59785EB-1023-4E53-BE5D-C0E23E2DF675}"/>
              </a:ext>
            </a:extLst>
          </p:cNvPr>
          <p:cNvSpPr>
            <a:spLocks noGrp="1"/>
          </p:cNvSpPr>
          <p:nvPr>
            <p:ph type="subTitle" idx="1"/>
          </p:nvPr>
        </p:nvSpPr>
        <p:spPr>
          <a:xfrm>
            <a:off x="2284026" y="4074718"/>
            <a:ext cx="4578895" cy="682079"/>
          </a:xfrm>
        </p:spPr>
        <p:txBody>
          <a:bodyPr>
            <a:normAutofit/>
          </a:bodyPr>
          <a:lstStyle/>
          <a:p>
            <a:r>
              <a:rPr lang="en-US" sz="1500" dirty="0">
                <a:solidFill>
                  <a:srgbClr val="FFFFFF"/>
                </a:solidFill>
              </a:rPr>
              <a:t>Ioannis Papapanagiotou</a:t>
            </a:r>
          </a:p>
          <a:p>
            <a:r>
              <a:rPr lang="en-US" sz="1500" dirty="0">
                <a:solidFill>
                  <a:srgbClr val="FFFFFF"/>
                </a:solidFill>
              </a:rPr>
              <a:t>Container Orchestration</a:t>
            </a:r>
          </a:p>
        </p:txBody>
      </p:sp>
    </p:spTree>
    <p:extLst>
      <p:ext uri="{BB962C8B-B14F-4D97-AF65-F5344CB8AC3E}">
        <p14:creationId xmlns:p14="http://schemas.microsoft.com/office/powerpoint/2010/main" val="11473827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Docker</a:t>
            </a:r>
            <a:r>
              <a:rPr lang="en-US" dirty="0"/>
              <a:t> Swarm</a:t>
            </a:r>
          </a:p>
        </p:txBody>
      </p:sp>
      <p:sp>
        <p:nvSpPr>
          <p:cNvPr id="3" name="Content Placeholder 2"/>
          <p:cNvSpPr>
            <a:spLocks noGrp="1"/>
          </p:cNvSpPr>
          <p:nvPr>
            <p:ph idx="1"/>
          </p:nvPr>
        </p:nvSpPr>
        <p:spPr>
          <a:xfrm>
            <a:off x="628650" y="1606390"/>
            <a:ext cx="5587186" cy="4479925"/>
          </a:xfrm>
        </p:spPr>
        <p:txBody>
          <a:bodyPr>
            <a:normAutofit/>
          </a:bodyPr>
          <a:lstStyle/>
          <a:p>
            <a:r>
              <a:rPr lang="en-US" sz="2400" dirty="0"/>
              <a:t>A native clustering for </a:t>
            </a:r>
            <a:r>
              <a:rPr lang="en-US" sz="2400" dirty="0" err="1"/>
              <a:t>Docker</a:t>
            </a:r>
            <a:r>
              <a:rPr lang="en-US" sz="2400" dirty="0"/>
              <a:t>.</a:t>
            </a:r>
          </a:p>
          <a:p>
            <a:r>
              <a:rPr lang="en-US" sz="2400" dirty="0"/>
              <a:t>Exposes standard </a:t>
            </a:r>
            <a:r>
              <a:rPr lang="en-US" sz="2400" dirty="0" err="1"/>
              <a:t>Docker</a:t>
            </a:r>
            <a:r>
              <a:rPr lang="en-US" sz="2400" dirty="0"/>
              <a:t> API </a:t>
            </a:r>
          </a:p>
          <a:p>
            <a:pPr lvl="1"/>
            <a:r>
              <a:rPr lang="en-US" sz="2000" dirty="0"/>
              <a:t>meaning that any tool that you used to communicate with </a:t>
            </a:r>
            <a:r>
              <a:rPr lang="en-US" sz="2000" dirty="0" err="1"/>
              <a:t>Docker</a:t>
            </a:r>
            <a:r>
              <a:rPr lang="en-US" sz="2000" dirty="0"/>
              <a:t> (</a:t>
            </a:r>
            <a:r>
              <a:rPr lang="en-US" sz="2000" dirty="0" err="1"/>
              <a:t>Docker</a:t>
            </a:r>
            <a:r>
              <a:rPr lang="en-US" sz="2000" dirty="0"/>
              <a:t> CLI, </a:t>
            </a:r>
            <a:r>
              <a:rPr lang="en-US" sz="2000" dirty="0" err="1"/>
              <a:t>Docker</a:t>
            </a:r>
            <a:r>
              <a:rPr lang="en-US" sz="2000" dirty="0"/>
              <a:t> Compose, </a:t>
            </a:r>
            <a:r>
              <a:rPr lang="en-US" sz="2000" dirty="0" err="1"/>
              <a:t>Dokku</a:t>
            </a:r>
            <a:r>
              <a:rPr lang="en-US" sz="2000" dirty="0"/>
              <a:t>, </a:t>
            </a:r>
            <a:r>
              <a:rPr lang="en-US" sz="2000" dirty="0" err="1"/>
              <a:t>Krane</a:t>
            </a:r>
            <a:r>
              <a:rPr lang="en-US" sz="2000" dirty="0"/>
              <a:t>, and so on) can work equally well with </a:t>
            </a:r>
            <a:r>
              <a:rPr lang="en-US" sz="2000" dirty="0" err="1"/>
              <a:t>Docker</a:t>
            </a:r>
            <a:r>
              <a:rPr lang="en-US" sz="2000" dirty="0"/>
              <a:t> Swarm.</a:t>
            </a:r>
          </a:p>
          <a:p>
            <a:r>
              <a:rPr lang="en-US" sz="2400" dirty="0"/>
              <a:t>Bound by the limitations of </a:t>
            </a:r>
            <a:r>
              <a:rPr lang="en-US" sz="2400" dirty="0" err="1"/>
              <a:t>Docker</a:t>
            </a:r>
            <a:r>
              <a:rPr lang="en-US" sz="2400" dirty="0"/>
              <a:t> API</a:t>
            </a:r>
          </a:p>
          <a:p>
            <a:endParaRPr lang="en-US" sz="2400" dirty="0"/>
          </a:p>
        </p:txBody>
      </p:sp>
      <p:sp>
        <p:nvSpPr>
          <p:cNvPr id="4" name="Slide Number Placeholder 3"/>
          <p:cNvSpPr>
            <a:spLocks noGrp="1"/>
          </p:cNvSpPr>
          <p:nvPr>
            <p:ph type="sldNum" sz="quarter" idx="10"/>
          </p:nvPr>
        </p:nvSpPr>
        <p:spPr/>
        <p:txBody>
          <a:bodyPr/>
          <a:lstStyle/>
          <a:p>
            <a:pPr>
              <a:defRPr/>
            </a:pPr>
            <a:fld id="{D57E06E5-24DC-414E-ABB7-9F9CD4BA9AA9}" type="slidenum">
              <a:rPr lang="en-US" smtClean="0"/>
              <a:pPr>
                <a:defRPr/>
              </a:pPr>
              <a:t>10</a:t>
            </a:fld>
            <a:endParaRPr lang="en-US"/>
          </a:p>
        </p:txBody>
      </p:sp>
      <p:pic>
        <p:nvPicPr>
          <p:cNvPr id="5" name="Picture 4"/>
          <p:cNvPicPr>
            <a:picLocks noChangeAspect="1"/>
          </p:cNvPicPr>
          <p:nvPr/>
        </p:nvPicPr>
        <p:blipFill>
          <a:blip r:embed="rId2"/>
          <a:stretch>
            <a:fillRect/>
          </a:stretch>
        </p:blipFill>
        <p:spPr>
          <a:xfrm>
            <a:off x="6660089" y="1965976"/>
            <a:ext cx="1068008" cy="1463024"/>
          </a:xfrm>
          <a:prstGeom prst="rect">
            <a:avLst/>
          </a:prstGeom>
        </p:spPr>
      </p:pic>
      <p:pic>
        <p:nvPicPr>
          <p:cNvPr id="6" name="Picture 5"/>
          <p:cNvPicPr>
            <a:picLocks noChangeAspect="1"/>
          </p:cNvPicPr>
          <p:nvPr/>
        </p:nvPicPr>
        <p:blipFill>
          <a:blip r:embed="rId3"/>
          <a:stretch>
            <a:fillRect/>
          </a:stretch>
        </p:blipFill>
        <p:spPr>
          <a:xfrm>
            <a:off x="2483910" y="4317425"/>
            <a:ext cx="4176179" cy="2349919"/>
          </a:xfrm>
          <a:prstGeom prst="rect">
            <a:avLst/>
          </a:prstGeom>
        </p:spPr>
      </p:pic>
    </p:spTree>
    <p:extLst>
      <p:ext uri="{BB962C8B-B14F-4D97-AF65-F5344CB8AC3E}">
        <p14:creationId xmlns:p14="http://schemas.microsoft.com/office/powerpoint/2010/main" val="29469084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Docker</a:t>
            </a:r>
            <a:r>
              <a:rPr lang="en-US" dirty="0"/>
              <a:t> Swarm: Architecture</a:t>
            </a:r>
          </a:p>
        </p:txBody>
      </p:sp>
      <p:sp>
        <p:nvSpPr>
          <p:cNvPr id="3" name="Content Placeholder 2"/>
          <p:cNvSpPr>
            <a:spLocks noGrp="1"/>
          </p:cNvSpPr>
          <p:nvPr>
            <p:ph idx="1"/>
          </p:nvPr>
        </p:nvSpPr>
        <p:spPr/>
        <p:txBody>
          <a:bodyPr>
            <a:normAutofit fontScale="92500" lnSpcReduction="10000"/>
          </a:bodyPr>
          <a:lstStyle/>
          <a:p>
            <a:r>
              <a:rPr lang="en-US" dirty="0"/>
              <a:t>Architecture: </a:t>
            </a:r>
          </a:p>
          <a:p>
            <a:pPr lvl="1"/>
            <a:r>
              <a:rPr lang="en-US" dirty="0"/>
              <a:t>each host runs a Swarm </a:t>
            </a:r>
            <a:r>
              <a:rPr lang="en-US" b="1" i="1" dirty="0"/>
              <a:t>agent</a:t>
            </a:r>
            <a:r>
              <a:rPr lang="en-US" dirty="0"/>
              <a:t> and one host runs a Swarm </a:t>
            </a:r>
            <a:r>
              <a:rPr lang="en-US" b="1" i="1" dirty="0"/>
              <a:t>manager</a:t>
            </a:r>
            <a:r>
              <a:rPr lang="en-US" dirty="0"/>
              <a:t> (on small test clusters this host may also run an agent). </a:t>
            </a:r>
          </a:p>
          <a:p>
            <a:pPr lvl="1"/>
            <a:r>
              <a:rPr lang="en-US" dirty="0"/>
              <a:t>The manager is responsible for the orchestration and scheduling of containers on the hosts.</a:t>
            </a:r>
          </a:p>
          <a:p>
            <a:pPr lvl="1"/>
            <a:r>
              <a:rPr lang="en-US" dirty="0"/>
              <a:t> Swarm can be run in a high-availability mode where one of </a:t>
            </a:r>
            <a:r>
              <a:rPr lang="en-US" dirty="0" err="1"/>
              <a:t>etcd</a:t>
            </a:r>
            <a:r>
              <a:rPr lang="en-US" dirty="0"/>
              <a:t>, Consul or </a:t>
            </a:r>
            <a:r>
              <a:rPr lang="en-US" dirty="0" err="1"/>
              <a:t>ZooKeeper</a:t>
            </a:r>
            <a:r>
              <a:rPr lang="en-US" dirty="0"/>
              <a:t> is used to handle fail-over to a back-up manager. </a:t>
            </a:r>
          </a:p>
          <a:p>
            <a:pPr lvl="1"/>
            <a:r>
              <a:rPr lang="en-US" dirty="0"/>
              <a:t>There are several different methods for how hosts are found and added to a cluster, which is known as </a:t>
            </a:r>
            <a:r>
              <a:rPr lang="en-US" i="1" dirty="0"/>
              <a:t>discovery</a:t>
            </a:r>
            <a:r>
              <a:rPr lang="en-US" dirty="0"/>
              <a:t> in Swarm. </a:t>
            </a:r>
          </a:p>
          <a:p>
            <a:pPr lvl="2"/>
            <a:r>
              <a:rPr lang="en-US" dirty="0"/>
              <a:t>By default, </a:t>
            </a:r>
            <a:r>
              <a:rPr lang="en-US" i="1" dirty="0"/>
              <a:t>token</a:t>
            </a:r>
            <a:r>
              <a:rPr lang="en-US" dirty="0"/>
              <a:t> based discovery is used, where the addresses of hosts are kept in a list stored on the </a:t>
            </a:r>
            <a:r>
              <a:rPr lang="en-US" dirty="0" err="1"/>
              <a:t>Docker</a:t>
            </a:r>
            <a:r>
              <a:rPr lang="en-US" dirty="0"/>
              <a:t> Hub.</a:t>
            </a:r>
            <a:br>
              <a:rPr lang="en-US" dirty="0"/>
            </a:br>
            <a:endParaRPr lang="en-US" dirty="0"/>
          </a:p>
        </p:txBody>
      </p:sp>
      <p:sp>
        <p:nvSpPr>
          <p:cNvPr id="4" name="Slide Number Placeholder 3"/>
          <p:cNvSpPr>
            <a:spLocks noGrp="1"/>
          </p:cNvSpPr>
          <p:nvPr>
            <p:ph type="sldNum" sz="quarter" idx="10"/>
          </p:nvPr>
        </p:nvSpPr>
        <p:spPr/>
        <p:txBody>
          <a:bodyPr/>
          <a:lstStyle/>
          <a:p>
            <a:pPr>
              <a:defRPr/>
            </a:pPr>
            <a:fld id="{D57E06E5-24DC-414E-ABB7-9F9CD4BA9AA9}" type="slidenum">
              <a:rPr lang="en-US" smtClean="0"/>
              <a:pPr>
                <a:defRPr/>
              </a:pPr>
              <a:t>11</a:t>
            </a:fld>
            <a:endParaRPr lang="en-US"/>
          </a:p>
        </p:txBody>
      </p:sp>
    </p:spTree>
    <p:extLst>
      <p:ext uri="{BB962C8B-B14F-4D97-AF65-F5344CB8AC3E}">
        <p14:creationId xmlns:p14="http://schemas.microsoft.com/office/powerpoint/2010/main" val="241933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Container Orchestration</a:t>
            </a:r>
          </a:p>
        </p:txBody>
      </p:sp>
      <p:sp>
        <p:nvSpPr>
          <p:cNvPr id="6" name="Content Placeholder 2"/>
          <p:cNvSpPr>
            <a:spLocks noGrp="1"/>
          </p:cNvSpPr>
          <p:nvPr>
            <p:ph idx="1"/>
          </p:nvPr>
        </p:nvSpPr>
        <p:spPr>
          <a:xfrm>
            <a:off x="274367" y="5395907"/>
            <a:ext cx="8686800" cy="1096967"/>
          </a:xfrm>
        </p:spPr>
        <p:txBody>
          <a:bodyPr/>
          <a:lstStyle/>
          <a:p>
            <a:pPr>
              <a:buNone/>
            </a:pPr>
            <a:r>
              <a:rPr lang="en-US" sz="1800" b="1" dirty="0"/>
              <a:t>Goal</a:t>
            </a:r>
            <a:r>
              <a:rPr lang="en-US" sz="1800" dirty="0"/>
              <a:t>: how do we orchestrate billions of containers across perhaps millions of VMs?</a:t>
            </a:r>
          </a:p>
        </p:txBody>
      </p:sp>
      <p:sp>
        <p:nvSpPr>
          <p:cNvPr id="4" name="Slide Number Placeholder 3"/>
          <p:cNvSpPr>
            <a:spLocks noGrp="1"/>
          </p:cNvSpPr>
          <p:nvPr>
            <p:ph type="sldNum" sz="quarter" idx="12"/>
          </p:nvPr>
        </p:nvSpPr>
        <p:spPr/>
        <p:txBody>
          <a:bodyPr/>
          <a:lstStyle/>
          <a:p>
            <a:pPr>
              <a:defRPr/>
            </a:pPr>
            <a:fld id="{D57E06E5-24DC-414E-ABB7-9F9CD4BA9AA9}" type="slidenum">
              <a:rPr lang="en-US" smtClean="0"/>
              <a:pPr>
                <a:defRPr/>
              </a:pPr>
              <a:t>2</a:t>
            </a:fld>
            <a:endParaRPr lang="en-US"/>
          </a:p>
        </p:txBody>
      </p:sp>
      <p:pic>
        <p:nvPicPr>
          <p:cNvPr id="1026" name="Picture 2" descr="http://images.techhive.com/images/article/2015/01/containerization-shipping-loading-binary-code-data-containers-170886508-thinkstock-100564859-primary.idge.jpg"/>
          <p:cNvPicPr>
            <a:picLocks noChangeAspect="1" noChangeArrowheads="1"/>
          </p:cNvPicPr>
          <p:nvPr/>
        </p:nvPicPr>
        <p:blipFill>
          <a:blip r:embed="rId3"/>
          <a:srcRect/>
          <a:stretch>
            <a:fillRect/>
          </a:stretch>
        </p:blipFill>
        <p:spPr bwMode="auto">
          <a:xfrm>
            <a:off x="1962117" y="1829786"/>
            <a:ext cx="4804421" cy="3200365"/>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Shared resources</a:t>
            </a:r>
          </a:p>
        </p:txBody>
      </p:sp>
      <p:sp>
        <p:nvSpPr>
          <p:cNvPr id="3" name="Content Placeholder 2"/>
          <p:cNvSpPr>
            <a:spLocks noGrp="1"/>
          </p:cNvSpPr>
          <p:nvPr>
            <p:ph idx="1"/>
          </p:nvPr>
        </p:nvSpPr>
        <p:spPr>
          <a:xfrm>
            <a:off x="300008" y="1447851"/>
            <a:ext cx="8686800" cy="4479925"/>
          </a:xfrm>
        </p:spPr>
        <p:txBody>
          <a:bodyPr/>
          <a:lstStyle/>
          <a:p>
            <a:r>
              <a:rPr lang="en-US" sz="2000" dirty="0"/>
              <a:t>All containers share the same set of resources (CPU, RAM, disk, various kernel things…)</a:t>
            </a:r>
          </a:p>
          <a:p>
            <a:r>
              <a:rPr lang="en-US" sz="2000" dirty="0"/>
              <a:t>Need fair distribution of goods so everyone gets fair share</a:t>
            </a:r>
          </a:p>
          <a:p>
            <a:r>
              <a:rPr lang="en-US" sz="2000" dirty="0"/>
              <a:t>Need </a:t>
            </a:r>
            <a:r>
              <a:rPr lang="en-US" sz="2000" dirty="0" err="1"/>
              <a:t>DoS</a:t>
            </a:r>
            <a:r>
              <a:rPr lang="en-US" sz="2000" dirty="0"/>
              <a:t> prevention</a:t>
            </a:r>
          </a:p>
          <a:p>
            <a:r>
              <a:rPr lang="en-US" sz="2000" dirty="0"/>
              <a:t>Need prioritizations</a:t>
            </a:r>
          </a:p>
          <a:p>
            <a:pPr lvl="1"/>
            <a:r>
              <a:rPr lang="en-US" sz="2000" dirty="0"/>
              <a:t>“</a:t>
            </a:r>
            <a:r>
              <a:rPr lang="en-US" sz="2000" i="1" dirty="0"/>
              <a:t>All animals are equal, but some animals are more equal than others</a:t>
            </a:r>
            <a:r>
              <a:rPr lang="en-US" sz="2000" dirty="0"/>
              <a:t>” – George Orwell</a:t>
            </a:r>
          </a:p>
        </p:txBody>
      </p:sp>
      <p:pic>
        <p:nvPicPr>
          <p:cNvPr id="4" name="Picture 3"/>
          <p:cNvPicPr>
            <a:picLocks noChangeAspect="1"/>
          </p:cNvPicPr>
          <p:nvPr/>
        </p:nvPicPr>
        <p:blipFill>
          <a:blip r:embed="rId3"/>
          <a:stretch>
            <a:fillRect/>
          </a:stretch>
        </p:blipFill>
        <p:spPr>
          <a:xfrm>
            <a:off x="3783435" y="3850344"/>
            <a:ext cx="4249841" cy="2839878"/>
          </a:xfrm>
          <a:prstGeom prst="rect">
            <a:avLst/>
          </a:prstGeom>
        </p:spPr>
      </p:pic>
    </p:spTree>
    <p:extLst>
      <p:ext uri="{BB962C8B-B14F-4D97-AF65-F5344CB8AC3E}">
        <p14:creationId xmlns:p14="http://schemas.microsoft.com/office/powerpoint/2010/main" val="11493260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Container Orchestration</a:t>
            </a:r>
          </a:p>
        </p:txBody>
      </p:sp>
      <p:sp>
        <p:nvSpPr>
          <p:cNvPr id="3" name="Content Placeholder 2"/>
          <p:cNvSpPr>
            <a:spLocks noGrp="1"/>
          </p:cNvSpPr>
          <p:nvPr>
            <p:ph idx="1"/>
          </p:nvPr>
        </p:nvSpPr>
        <p:spPr/>
        <p:txBody>
          <a:bodyPr/>
          <a:lstStyle/>
          <a:p>
            <a:pPr>
              <a:buNone/>
            </a:pPr>
            <a:r>
              <a:rPr lang="en-US" sz="1800" dirty="0"/>
              <a:t>Orchestrate containers to facilitate </a:t>
            </a:r>
            <a:r>
              <a:rPr lang="en-US" sz="1800" dirty="0" err="1"/>
              <a:t>microservices</a:t>
            </a:r>
            <a:r>
              <a:rPr lang="en-US" sz="1800" dirty="0"/>
              <a:t> architecture</a:t>
            </a:r>
          </a:p>
          <a:p>
            <a:r>
              <a:rPr lang="en-US" sz="1800" dirty="0"/>
              <a:t>Provision containers</a:t>
            </a:r>
          </a:p>
          <a:p>
            <a:r>
              <a:rPr lang="en-US" sz="1800" dirty="0"/>
              <a:t>Manage container dependencies</a:t>
            </a:r>
          </a:p>
          <a:p>
            <a:r>
              <a:rPr lang="en-US" sz="1800" dirty="0"/>
              <a:t>Enable discovery</a:t>
            </a:r>
          </a:p>
          <a:p>
            <a:r>
              <a:rPr lang="en-US" sz="1800" dirty="0"/>
              <a:t>Handle container failure</a:t>
            </a:r>
          </a:p>
          <a:p>
            <a:r>
              <a:rPr lang="en-US" sz="1800" dirty="0"/>
              <a:t>Scale Containers</a:t>
            </a:r>
          </a:p>
        </p:txBody>
      </p:sp>
      <p:sp>
        <p:nvSpPr>
          <p:cNvPr id="4" name="Slide Number Placeholder 3"/>
          <p:cNvSpPr>
            <a:spLocks noGrp="1"/>
          </p:cNvSpPr>
          <p:nvPr>
            <p:ph type="sldNum" sz="quarter" idx="12"/>
          </p:nvPr>
        </p:nvSpPr>
        <p:spPr/>
        <p:txBody>
          <a:bodyPr/>
          <a:lstStyle/>
          <a:p>
            <a:pPr>
              <a:defRPr/>
            </a:pPr>
            <a:fld id="{D57E06E5-24DC-414E-ABB7-9F9CD4BA9AA9}" type="slidenum">
              <a:rPr lang="en-US" smtClean="0"/>
              <a:pPr>
                <a:defRPr/>
              </a:pPr>
              <a:t>4</a:t>
            </a:fld>
            <a:endParaRPr lang="en-US"/>
          </a:p>
        </p:txBody>
      </p:sp>
      <p:pic>
        <p:nvPicPr>
          <p:cNvPr id="87046" name="Picture 6" descr="http://glu26xod9g-flywheel.netdna-ssl.com/wp-content/uploads/2013/05/Container-Tools.jpg"/>
          <p:cNvPicPr>
            <a:picLocks noChangeAspect="1" noChangeArrowheads="1"/>
          </p:cNvPicPr>
          <p:nvPr/>
        </p:nvPicPr>
        <p:blipFill>
          <a:blip r:embed="rId3"/>
          <a:srcRect/>
          <a:stretch>
            <a:fillRect/>
          </a:stretch>
        </p:blipFill>
        <p:spPr bwMode="auto">
          <a:xfrm>
            <a:off x="548684" y="4617709"/>
            <a:ext cx="7620000" cy="1438275"/>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one to choose?</a:t>
            </a:r>
          </a:p>
        </p:txBody>
      </p:sp>
      <p:sp>
        <p:nvSpPr>
          <p:cNvPr id="4" name="Slide Number Placeholder 3"/>
          <p:cNvSpPr>
            <a:spLocks noGrp="1"/>
          </p:cNvSpPr>
          <p:nvPr>
            <p:ph type="sldNum" sz="quarter" idx="12"/>
          </p:nvPr>
        </p:nvSpPr>
        <p:spPr/>
        <p:txBody>
          <a:bodyPr/>
          <a:lstStyle/>
          <a:p>
            <a:pPr>
              <a:defRPr/>
            </a:pPr>
            <a:fld id="{D57E06E5-24DC-414E-ABB7-9F9CD4BA9AA9}" type="slidenum">
              <a:rPr lang="en-US" smtClean="0"/>
              <a:pPr>
                <a:defRPr/>
              </a:pPr>
              <a:t>5</a:t>
            </a:fld>
            <a:endParaRPr lang="en-US"/>
          </a:p>
        </p:txBody>
      </p:sp>
      <p:pic>
        <p:nvPicPr>
          <p:cNvPr id="5" name="Picture 4"/>
          <p:cNvPicPr>
            <a:picLocks noChangeAspect="1"/>
          </p:cNvPicPr>
          <p:nvPr/>
        </p:nvPicPr>
        <p:blipFill>
          <a:blip r:embed="rId3"/>
          <a:stretch>
            <a:fillRect/>
          </a:stretch>
        </p:blipFill>
        <p:spPr>
          <a:xfrm>
            <a:off x="1277513" y="1752064"/>
            <a:ext cx="6588974" cy="4389107"/>
          </a:xfrm>
          <a:prstGeom prst="rect">
            <a:avLst/>
          </a:prstGeom>
        </p:spPr>
      </p:pic>
    </p:spTree>
    <p:extLst>
      <p:ext uri="{BB962C8B-B14F-4D97-AF65-F5344CB8AC3E}">
        <p14:creationId xmlns:p14="http://schemas.microsoft.com/office/powerpoint/2010/main" val="2079952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Kubernetes</a:t>
            </a:r>
            <a:endParaRPr lang="en-US" dirty="0"/>
          </a:p>
        </p:txBody>
      </p:sp>
      <p:sp>
        <p:nvSpPr>
          <p:cNvPr id="3" name="Content Placeholder 2"/>
          <p:cNvSpPr>
            <a:spLocks noGrp="1"/>
          </p:cNvSpPr>
          <p:nvPr>
            <p:ph idx="1"/>
          </p:nvPr>
        </p:nvSpPr>
        <p:spPr>
          <a:xfrm>
            <a:off x="726222" y="1631966"/>
            <a:ext cx="4389437" cy="4479925"/>
          </a:xfrm>
        </p:spPr>
        <p:txBody>
          <a:bodyPr>
            <a:normAutofit fontScale="92500" lnSpcReduction="20000"/>
          </a:bodyPr>
          <a:lstStyle/>
          <a:p>
            <a:r>
              <a:rPr lang="en-US" dirty="0" err="1"/>
              <a:t>Kubernetes</a:t>
            </a:r>
            <a:r>
              <a:rPr lang="en-US" dirty="0"/>
              <a:t> is based on Google’s experience of many years working with Linux containers. </a:t>
            </a:r>
          </a:p>
          <a:p>
            <a:r>
              <a:rPr lang="en-US" dirty="0"/>
              <a:t>Some abilities:</a:t>
            </a:r>
          </a:p>
          <a:p>
            <a:pPr lvl="1"/>
            <a:r>
              <a:rPr lang="en-US" dirty="0"/>
              <a:t>Mount persistent volumes that allows to move containers without loosing data, </a:t>
            </a:r>
          </a:p>
          <a:p>
            <a:pPr lvl="1"/>
            <a:r>
              <a:rPr lang="en-US" dirty="0"/>
              <a:t>it has load balancer integrated</a:t>
            </a:r>
          </a:p>
          <a:p>
            <a:pPr lvl="1"/>
            <a:r>
              <a:rPr lang="en-US" dirty="0"/>
              <a:t>it uses </a:t>
            </a:r>
            <a:r>
              <a:rPr lang="en-US" dirty="0" err="1">
                <a:latin typeface="Courier New" pitchFamily="49" charset="0"/>
                <a:cs typeface="Courier New" pitchFamily="49" charset="0"/>
              </a:rPr>
              <a:t>Etcd</a:t>
            </a:r>
            <a:r>
              <a:rPr lang="en-US" dirty="0"/>
              <a:t> for service discovery.</a:t>
            </a:r>
          </a:p>
          <a:p>
            <a:r>
              <a:rPr lang="en-US" dirty="0" err="1"/>
              <a:t>Kubernetes</a:t>
            </a:r>
            <a:r>
              <a:rPr lang="en-US" dirty="0"/>
              <a:t> uses a different CLI, different API and different YAML definitions. </a:t>
            </a:r>
          </a:p>
          <a:p>
            <a:pPr lvl="1"/>
            <a:r>
              <a:rPr lang="en-US" dirty="0"/>
              <a:t>cannot use </a:t>
            </a:r>
            <a:r>
              <a:rPr lang="en-US" dirty="0" err="1"/>
              <a:t>Docker</a:t>
            </a:r>
            <a:r>
              <a:rPr lang="en-US" dirty="0"/>
              <a:t> CLI </a:t>
            </a:r>
          </a:p>
        </p:txBody>
      </p:sp>
      <p:sp>
        <p:nvSpPr>
          <p:cNvPr id="4" name="Slide Number Placeholder 3"/>
          <p:cNvSpPr>
            <a:spLocks noGrp="1"/>
          </p:cNvSpPr>
          <p:nvPr>
            <p:ph type="sldNum" sz="quarter" idx="10"/>
          </p:nvPr>
        </p:nvSpPr>
        <p:spPr/>
        <p:txBody>
          <a:bodyPr/>
          <a:lstStyle/>
          <a:p>
            <a:pPr>
              <a:defRPr/>
            </a:pPr>
            <a:fld id="{D57E06E5-24DC-414E-ABB7-9F9CD4BA9AA9}" type="slidenum">
              <a:rPr lang="en-US" smtClean="0"/>
              <a:pPr>
                <a:defRPr/>
              </a:pPr>
              <a:t>6</a:t>
            </a:fld>
            <a:endParaRPr lang="en-US"/>
          </a:p>
        </p:txBody>
      </p:sp>
      <p:pic>
        <p:nvPicPr>
          <p:cNvPr id="5" name="Picture 4"/>
          <p:cNvPicPr>
            <a:picLocks noChangeAspect="1"/>
          </p:cNvPicPr>
          <p:nvPr/>
        </p:nvPicPr>
        <p:blipFill>
          <a:blip r:embed="rId3"/>
          <a:stretch>
            <a:fillRect/>
          </a:stretch>
        </p:blipFill>
        <p:spPr>
          <a:xfrm>
            <a:off x="5499818" y="2256639"/>
            <a:ext cx="3081970" cy="2732680"/>
          </a:xfrm>
          <a:prstGeom prst="rect">
            <a:avLst/>
          </a:prstGeom>
        </p:spPr>
      </p:pic>
    </p:spTree>
    <p:extLst>
      <p:ext uri="{BB962C8B-B14F-4D97-AF65-F5344CB8AC3E}">
        <p14:creationId xmlns:p14="http://schemas.microsoft.com/office/powerpoint/2010/main" val="2232620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Kubernetes</a:t>
            </a:r>
            <a:r>
              <a:rPr lang="en-US" dirty="0"/>
              <a:t>: Pods</a:t>
            </a:r>
          </a:p>
        </p:txBody>
      </p:sp>
      <p:sp>
        <p:nvSpPr>
          <p:cNvPr id="3" name="Content Placeholder 2"/>
          <p:cNvSpPr>
            <a:spLocks noGrp="1"/>
          </p:cNvSpPr>
          <p:nvPr>
            <p:ph idx="1"/>
          </p:nvPr>
        </p:nvSpPr>
        <p:spPr>
          <a:xfrm>
            <a:off x="971025" y="4277140"/>
            <a:ext cx="7201949" cy="1904100"/>
          </a:xfrm>
        </p:spPr>
        <p:txBody>
          <a:bodyPr>
            <a:normAutofit fontScale="70000" lnSpcReduction="20000"/>
          </a:bodyPr>
          <a:lstStyle/>
          <a:p>
            <a:r>
              <a:rPr lang="en-US" b="1" i="1" dirty="0"/>
              <a:t>Pods</a:t>
            </a:r>
            <a:r>
              <a:rPr lang="en-US" dirty="0"/>
              <a:t>:</a:t>
            </a:r>
          </a:p>
          <a:p>
            <a:pPr lvl="1"/>
            <a:r>
              <a:rPr lang="en-US" dirty="0"/>
              <a:t>Pods are groups of containers that are deployed and scheduled together. </a:t>
            </a:r>
          </a:p>
          <a:p>
            <a:pPr lvl="1"/>
            <a:r>
              <a:rPr lang="en-US" dirty="0"/>
              <a:t>A pod will typically include 1 to 5 containers which work together to provide a service. </a:t>
            </a:r>
          </a:p>
          <a:p>
            <a:pPr lvl="1"/>
            <a:r>
              <a:rPr lang="en-US" dirty="0" err="1"/>
              <a:t>Kubernetes</a:t>
            </a:r>
            <a:r>
              <a:rPr lang="en-US" dirty="0"/>
              <a:t> will run other containers to provide logging and monitoring services. </a:t>
            </a:r>
          </a:p>
          <a:p>
            <a:pPr lvl="1"/>
            <a:r>
              <a:rPr lang="en-US" dirty="0"/>
              <a:t>Pods are treated as ephemeral in </a:t>
            </a:r>
            <a:r>
              <a:rPr lang="en-US" dirty="0" err="1"/>
              <a:t>Kubernetes</a:t>
            </a:r>
            <a:r>
              <a:rPr lang="en-US" dirty="0"/>
              <a:t>;</a:t>
            </a:r>
          </a:p>
        </p:txBody>
      </p:sp>
      <p:sp>
        <p:nvSpPr>
          <p:cNvPr id="4" name="Slide Number Placeholder 3"/>
          <p:cNvSpPr>
            <a:spLocks noGrp="1"/>
          </p:cNvSpPr>
          <p:nvPr>
            <p:ph type="sldNum" sz="quarter" idx="10"/>
          </p:nvPr>
        </p:nvSpPr>
        <p:spPr/>
        <p:txBody>
          <a:bodyPr/>
          <a:lstStyle/>
          <a:p>
            <a:pPr>
              <a:defRPr/>
            </a:pPr>
            <a:fld id="{D57E06E5-24DC-414E-ABB7-9F9CD4BA9AA9}" type="slidenum">
              <a:rPr lang="en-US" smtClean="0"/>
              <a:pPr>
                <a:defRPr/>
              </a:pPr>
              <a:t>7</a:t>
            </a:fld>
            <a:endParaRPr lang="en-US"/>
          </a:p>
        </p:txBody>
      </p:sp>
      <p:pic>
        <p:nvPicPr>
          <p:cNvPr id="5" name="Picture 4"/>
          <p:cNvPicPr>
            <a:picLocks noChangeAspect="1"/>
          </p:cNvPicPr>
          <p:nvPr/>
        </p:nvPicPr>
        <p:blipFill>
          <a:blip r:embed="rId3"/>
          <a:stretch>
            <a:fillRect/>
          </a:stretch>
        </p:blipFill>
        <p:spPr>
          <a:xfrm>
            <a:off x="2429554" y="1525275"/>
            <a:ext cx="4528378" cy="2576754"/>
          </a:xfrm>
          <a:prstGeom prst="rect">
            <a:avLst/>
          </a:prstGeom>
        </p:spPr>
      </p:pic>
    </p:spTree>
    <p:extLst>
      <p:ext uri="{BB962C8B-B14F-4D97-AF65-F5344CB8AC3E}">
        <p14:creationId xmlns:p14="http://schemas.microsoft.com/office/powerpoint/2010/main" val="3496439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686050" y="1849062"/>
            <a:ext cx="4046558" cy="2287185"/>
          </a:xfrm>
          <a:prstGeom prst="rect">
            <a:avLst/>
          </a:prstGeom>
        </p:spPr>
      </p:pic>
      <p:sp>
        <p:nvSpPr>
          <p:cNvPr id="2" name="Title 1"/>
          <p:cNvSpPr>
            <a:spLocks noGrp="1"/>
          </p:cNvSpPr>
          <p:nvPr>
            <p:ph type="title"/>
          </p:nvPr>
        </p:nvSpPr>
        <p:spPr/>
        <p:txBody>
          <a:bodyPr/>
          <a:lstStyle/>
          <a:p>
            <a:r>
              <a:rPr lang="en-US" dirty="0" err="1"/>
              <a:t>Kubernetes</a:t>
            </a:r>
            <a:r>
              <a:rPr lang="en-US" dirty="0"/>
              <a:t>: Services &amp; Replication Controllers</a:t>
            </a:r>
          </a:p>
        </p:txBody>
      </p:sp>
      <p:sp>
        <p:nvSpPr>
          <p:cNvPr id="3" name="Content Placeholder 2"/>
          <p:cNvSpPr>
            <a:spLocks noGrp="1"/>
          </p:cNvSpPr>
          <p:nvPr>
            <p:ph idx="1"/>
          </p:nvPr>
        </p:nvSpPr>
        <p:spPr>
          <a:xfrm>
            <a:off x="894799" y="4264906"/>
            <a:ext cx="7354402" cy="2091445"/>
          </a:xfrm>
        </p:spPr>
        <p:txBody>
          <a:bodyPr>
            <a:normAutofit fontScale="62500" lnSpcReduction="20000"/>
          </a:bodyPr>
          <a:lstStyle/>
          <a:p>
            <a:r>
              <a:rPr lang="en-US" b="1" i="1" dirty="0"/>
              <a:t>Services</a:t>
            </a:r>
          </a:p>
          <a:p>
            <a:pPr lvl="1"/>
            <a:r>
              <a:rPr lang="en-US" dirty="0"/>
              <a:t>Services are stable endpoints that can be addressed by name. </a:t>
            </a:r>
          </a:p>
          <a:p>
            <a:pPr lvl="1"/>
            <a:r>
              <a:rPr lang="en-US" dirty="0"/>
              <a:t>Services can be connected to pods by using label selectors; for example my “DB” service may connect to several “C*” pods identified by the label selector “type”: “Cassandra”. </a:t>
            </a:r>
          </a:p>
          <a:p>
            <a:pPr lvl="1"/>
            <a:r>
              <a:rPr lang="en-US" dirty="0"/>
              <a:t>The service will automatically round-robin requests between the pods. </a:t>
            </a:r>
            <a:endParaRPr lang="en-US" b="1" dirty="0"/>
          </a:p>
          <a:p>
            <a:r>
              <a:rPr lang="en-US" b="1" dirty="0"/>
              <a:t>Replication Controllers</a:t>
            </a:r>
            <a:endParaRPr lang="en-US" dirty="0"/>
          </a:p>
          <a:p>
            <a:pPr lvl="1"/>
            <a:r>
              <a:rPr lang="en-US" dirty="0"/>
              <a:t>Replication controllers are used to instantiate pods in </a:t>
            </a:r>
            <a:r>
              <a:rPr lang="en-US" dirty="0" err="1"/>
              <a:t>Kubernetes</a:t>
            </a:r>
            <a:endParaRPr lang="en-US" dirty="0"/>
          </a:p>
          <a:p>
            <a:pPr lvl="1"/>
            <a:r>
              <a:rPr lang="en-US" dirty="0"/>
              <a:t>They control and monitor the number of running pods (called replicas) for a service.</a:t>
            </a:r>
          </a:p>
          <a:p>
            <a:endParaRPr lang="en-US" dirty="0"/>
          </a:p>
        </p:txBody>
      </p:sp>
      <p:sp>
        <p:nvSpPr>
          <p:cNvPr id="4" name="Slide Number Placeholder 3"/>
          <p:cNvSpPr>
            <a:spLocks noGrp="1"/>
          </p:cNvSpPr>
          <p:nvPr>
            <p:ph type="sldNum" sz="quarter" idx="10"/>
          </p:nvPr>
        </p:nvSpPr>
        <p:spPr/>
        <p:txBody>
          <a:bodyPr/>
          <a:lstStyle/>
          <a:p>
            <a:pPr>
              <a:defRPr/>
            </a:pPr>
            <a:fld id="{D57E06E5-24DC-414E-ABB7-9F9CD4BA9AA9}" type="slidenum">
              <a:rPr lang="en-US" smtClean="0"/>
              <a:pPr>
                <a:defRPr/>
              </a:pPr>
              <a:t>8</a:t>
            </a:fld>
            <a:endParaRPr lang="en-US"/>
          </a:p>
        </p:txBody>
      </p:sp>
    </p:spTree>
    <p:extLst>
      <p:ext uri="{BB962C8B-B14F-4D97-AF65-F5344CB8AC3E}">
        <p14:creationId xmlns:p14="http://schemas.microsoft.com/office/powerpoint/2010/main" val="4190826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Kubernetes</a:t>
            </a:r>
            <a:r>
              <a:rPr lang="en-US" dirty="0"/>
              <a:t>: Net space and Labels</a:t>
            </a:r>
          </a:p>
        </p:txBody>
      </p:sp>
      <p:sp>
        <p:nvSpPr>
          <p:cNvPr id="3" name="Content Placeholder 2"/>
          <p:cNvSpPr>
            <a:spLocks noGrp="1"/>
          </p:cNvSpPr>
          <p:nvPr>
            <p:ph idx="1"/>
          </p:nvPr>
        </p:nvSpPr>
        <p:spPr/>
        <p:txBody>
          <a:bodyPr>
            <a:normAutofit fontScale="70000" lnSpcReduction="20000"/>
          </a:bodyPr>
          <a:lstStyle/>
          <a:p>
            <a:r>
              <a:rPr lang="en-US" b="1" i="1" dirty="0"/>
              <a:t>Flat Networking Space</a:t>
            </a:r>
            <a:r>
              <a:rPr lang="en-US" dirty="0"/>
              <a:t>:</a:t>
            </a:r>
          </a:p>
          <a:p>
            <a:pPr lvl="1"/>
            <a:r>
              <a:rPr lang="en-US" dirty="0"/>
              <a:t>Containers within a pod share an IP address, but the address space is “flat” across all pods, </a:t>
            </a:r>
          </a:p>
          <a:p>
            <a:pPr lvl="2"/>
            <a:r>
              <a:rPr lang="en-US" dirty="0"/>
              <a:t>all pods can talk to each other without any Network Address Translation (NAT). </a:t>
            </a:r>
          </a:p>
          <a:p>
            <a:pPr lvl="1"/>
            <a:r>
              <a:rPr lang="en-US" dirty="0"/>
              <a:t>This makes multi-host clusters much more easy to manage, at the cost of not supporting links and making single host (or, more accurately, single pod) networking a little more tricky. </a:t>
            </a:r>
          </a:p>
          <a:p>
            <a:pPr lvl="1"/>
            <a:r>
              <a:rPr lang="en-US" dirty="0"/>
              <a:t>As containers in the same pod share an IP, they can communicate by using ports on the </a:t>
            </a:r>
            <a:r>
              <a:rPr lang="en-US" dirty="0" err="1"/>
              <a:t>localhost</a:t>
            </a:r>
            <a:r>
              <a:rPr lang="en-US" dirty="0"/>
              <a:t> address.</a:t>
            </a:r>
          </a:p>
          <a:p>
            <a:r>
              <a:rPr lang="en-US" b="1" i="1" dirty="0"/>
              <a:t>Labels</a:t>
            </a:r>
            <a:r>
              <a:rPr lang="en-US" dirty="0"/>
              <a:t>: </a:t>
            </a:r>
          </a:p>
          <a:p>
            <a:pPr lvl="1"/>
            <a:r>
              <a:rPr lang="en-US" dirty="0"/>
              <a:t>Labels are key-value pairs attached to objects in </a:t>
            </a:r>
            <a:r>
              <a:rPr lang="en-US" dirty="0" err="1"/>
              <a:t>Kubernetes</a:t>
            </a:r>
            <a:r>
              <a:rPr lang="en-US" dirty="0"/>
              <a:t>, primarily pods, used to describe identifying characteristics of the object </a:t>
            </a:r>
          </a:p>
          <a:p>
            <a:pPr lvl="2"/>
            <a:r>
              <a:rPr lang="en-US" dirty="0"/>
              <a:t>e.g. version: </a:t>
            </a:r>
            <a:r>
              <a:rPr lang="en-US" dirty="0" err="1"/>
              <a:t>dev</a:t>
            </a:r>
            <a:r>
              <a:rPr lang="en-US" dirty="0"/>
              <a:t> and tier: frontend. </a:t>
            </a:r>
          </a:p>
          <a:p>
            <a:pPr lvl="1"/>
            <a:r>
              <a:rPr lang="en-US" dirty="0"/>
              <a:t>Labels are not normally unique; they are expected to identify groups of containers. </a:t>
            </a:r>
          </a:p>
          <a:p>
            <a:pPr lvl="1"/>
            <a:r>
              <a:rPr lang="en-US" dirty="0"/>
              <a:t>Label selectors can then be used to identify objects or groups of objects, for example all the pods in the frontend tier with environment set to production. </a:t>
            </a:r>
            <a:br>
              <a:rPr lang="en-US" dirty="0"/>
            </a:br>
            <a:endParaRPr lang="en-US" dirty="0"/>
          </a:p>
          <a:p>
            <a:endParaRPr lang="en-US" dirty="0"/>
          </a:p>
        </p:txBody>
      </p:sp>
      <p:sp>
        <p:nvSpPr>
          <p:cNvPr id="4" name="Slide Number Placeholder 3"/>
          <p:cNvSpPr>
            <a:spLocks noGrp="1"/>
          </p:cNvSpPr>
          <p:nvPr>
            <p:ph type="sldNum" sz="quarter" idx="10"/>
          </p:nvPr>
        </p:nvSpPr>
        <p:spPr/>
        <p:txBody>
          <a:bodyPr/>
          <a:lstStyle/>
          <a:p>
            <a:pPr>
              <a:defRPr/>
            </a:pPr>
            <a:fld id="{D57E06E5-24DC-414E-ABB7-9F9CD4BA9AA9}" type="slidenum">
              <a:rPr lang="en-US" smtClean="0"/>
              <a:pPr>
                <a:defRPr/>
              </a:pPr>
              <a:t>9</a:t>
            </a:fld>
            <a:endParaRPr lang="en-US"/>
          </a:p>
        </p:txBody>
      </p:sp>
    </p:spTree>
    <p:extLst>
      <p:ext uri="{BB962C8B-B14F-4D97-AF65-F5344CB8AC3E}">
        <p14:creationId xmlns:p14="http://schemas.microsoft.com/office/powerpoint/2010/main" val="38403784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869</Words>
  <Application>Microsoft Macintosh PowerPoint</Application>
  <PresentationFormat>On-screen Show (4:3)</PresentationFormat>
  <Paragraphs>87</Paragraphs>
  <Slides>11</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Courier New</vt:lpstr>
      <vt:lpstr>Office Theme</vt:lpstr>
      <vt:lpstr>ECE 530 Cloud Computing</vt:lpstr>
      <vt:lpstr>Container Orchestration</vt:lpstr>
      <vt:lpstr>Shared resources</vt:lpstr>
      <vt:lpstr>Container Orchestration</vt:lpstr>
      <vt:lpstr>Which one to choose?</vt:lpstr>
      <vt:lpstr>Kubernetes</vt:lpstr>
      <vt:lpstr>Kubernetes: Pods</vt:lpstr>
      <vt:lpstr>Kubernetes: Services &amp; Replication Controllers</vt:lpstr>
      <vt:lpstr>Kubernetes: Net space and Labels</vt:lpstr>
      <vt:lpstr>Docker Swarm</vt:lpstr>
      <vt:lpstr>Docker Swarm: Architecture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ECE 530 Cloud Computing</dc:title>
  <dc:creator>Ioannis Papapanagiotou</dc:creator>
  <cp:lastModifiedBy>Ioannis Papapanagiotou</cp:lastModifiedBy>
  <cp:revision>2</cp:revision>
  <dcterms:created xsi:type="dcterms:W3CDTF">2020-03-31T14:09:08Z</dcterms:created>
  <dcterms:modified xsi:type="dcterms:W3CDTF">2020-03-31T14:15:41Z</dcterms:modified>
</cp:coreProperties>
</file>